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3" r:id="rId6"/>
    <p:sldId id="272" r:id="rId7"/>
    <p:sldId id="266" r:id="rId8"/>
    <p:sldId id="290" r:id="rId9"/>
    <p:sldId id="282" r:id="rId10"/>
    <p:sldId id="302" r:id="rId11"/>
    <p:sldId id="291" r:id="rId12"/>
    <p:sldId id="292" r:id="rId13"/>
    <p:sldId id="305" r:id="rId14"/>
    <p:sldId id="269" r:id="rId15"/>
    <p:sldId id="294" r:id="rId16"/>
    <p:sldId id="295" r:id="rId17"/>
    <p:sldId id="293" r:id="rId18"/>
    <p:sldId id="296" r:id="rId19"/>
    <p:sldId id="265" r:id="rId20"/>
    <p:sldId id="288" r:id="rId21"/>
    <p:sldId id="287" r:id="rId22"/>
    <p:sldId id="297" r:id="rId23"/>
    <p:sldId id="298" r:id="rId24"/>
    <p:sldId id="303" r:id="rId25"/>
    <p:sldId id="304" r:id="rId26"/>
    <p:sldId id="283" r:id="rId27"/>
    <p:sldId id="300" r:id="rId28"/>
    <p:sldId id="299" r:id="rId29"/>
    <p:sldId id="284" r:id="rId30"/>
    <p:sldId id="301" r:id="rId31"/>
    <p:sldId id="285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89766-54B1-46B9-AAA0-848D816336BF}" type="datetimeFigureOut">
              <a:rPr lang="it-IT" smtClean="0"/>
              <a:t>19/07/2021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1166E-8F6D-4BB6-B0CC-BF3D4FA2AB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74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166E-8F6D-4BB6-B0CC-BF3D4FA2ABE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70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0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2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0Bxxqx_AAp2u2Zkp4cGxoNVEzb3M?resourcekey=0-RKOYOxuHZTxh0eSZRSnIoA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6F801-06DA-495F-959E-27F3C74BB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463" y="862234"/>
            <a:ext cx="3891873" cy="861789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Rockwell Condensed" panose="02060603050405020104" pitchFamily="18" charset="0"/>
              </a:rPr>
              <a:t>Safety</a:t>
            </a:r>
            <a:r>
              <a:rPr lang="it-IT" dirty="0">
                <a:latin typeface="Rockwell Condensed" panose="02060603050405020104" pitchFamily="18" charset="0"/>
              </a:rPr>
              <a:t> floater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2A6AE0-3E77-4551-ADAC-5561C514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4326" y="1359527"/>
            <a:ext cx="4487024" cy="1005657"/>
          </a:xfrm>
        </p:spPr>
        <p:txBody>
          <a:bodyPr>
            <a:norm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IoT group project for </a:t>
            </a:r>
            <a:r>
              <a:rPr lang="it-IT" dirty="0" err="1">
                <a:latin typeface="Rockwell" panose="02060603020205020403" pitchFamily="18" charset="0"/>
              </a:rPr>
              <a:t>coastal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tourism</a:t>
            </a:r>
            <a:r>
              <a:rPr lang="it-IT" dirty="0">
                <a:latin typeface="Rockwell" panose="02060603020205020403" pitchFamily="18" charset="0"/>
              </a:rPr>
              <a:t>  </a:t>
            </a:r>
          </a:p>
        </p:txBody>
      </p:sp>
      <p:pic>
        <p:nvPicPr>
          <p:cNvPr id="4" name="Picture 3" descr="Primo piano di fogli di carta blu che formano un cerchio">
            <a:extLst>
              <a:ext uri="{FF2B5EF4-FFF2-40B4-BE49-F238E27FC236}">
                <a16:creationId xmlns:a16="http://schemas.microsoft.com/office/drawing/2014/main" id="{3291AB5E-E3C7-4C22-8BCE-43E1F19D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7" r="35296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ottotitolo 2">
            <a:extLst>
              <a:ext uri="{FF2B5EF4-FFF2-40B4-BE49-F238E27FC236}">
                <a16:creationId xmlns:a16="http://schemas.microsoft.com/office/drawing/2014/main" id="{915A55F7-7164-4487-91AF-DEFB4EFB2521}"/>
              </a:ext>
            </a:extLst>
          </p:cNvPr>
          <p:cNvSpPr txBox="1">
            <a:spLocks/>
          </p:cNvSpPr>
          <p:nvPr/>
        </p:nvSpPr>
        <p:spPr>
          <a:xfrm>
            <a:off x="5656911" y="5704491"/>
            <a:ext cx="1643438" cy="429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Rockwell" panose="02060603020205020403" pitchFamily="18" charset="0"/>
              </a:rPr>
              <a:t>Blue </a:t>
            </a:r>
            <a:r>
              <a:rPr lang="it-IT" dirty="0" err="1">
                <a:latin typeface="Rockwell" panose="02060603020205020403" pitchFamily="18" charset="0"/>
              </a:rPr>
              <a:t>Growth</a:t>
            </a:r>
            <a:endParaRPr lang="it-IT" dirty="0">
              <a:latin typeface="Rockwell" panose="02060603020205020403" pitchFamily="18" charset="0"/>
            </a:endParaRPr>
          </a:p>
        </p:txBody>
      </p:sp>
      <p:sp>
        <p:nvSpPr>
          <p:cNvPr id="48" name="Sottotitolo 2">
            <a:extLst>
              <a:ext uri="{FF2B5EF4-FFF2-40B4-BE49-F238E27FC236}">
                <a16:creationId xmlns:a16="http://schemas.microsoft.com/office/drawing/2014/main" id="{E1A181A8-B8AD-4C3B-8E32-F83767FA2016}"/>
              </a:ext>
            </a:extLst>
          </p:cNvPr>
          <p:cNvSpPr txBox="1">
            <a:spLocks/>
          </p:cNvSpPr>
          <p:nvPr/>
        </p:nvSpPr>
        <p:spPr>
          <a:xfrm>
            <a:off x="8403511" y="5844968"/>
            <a:ext cx="5201399" cy="578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" dirty="0">
                <a:latin typeface="Rockwell" panose="02060603020205020403" pitchFamily="18" charset="0"/>
              </a:rPr>
              <a:t>Daniele Bufalieri, Marco Calamo, Ivan Giacomoni</a:t>
            </a:r>
          </a:p>
        </p:txBody>
      </p:sp>
    </p:spTree>
    <p:extLst>
      <p:ext uri="{BB962C8B-B14F-4D97-AF65-F5344CB8AC3E}">
        <p14:creationId xmlns:p14="http://schemas.microsoft.com/office/powerpoint/2010/main" val="226631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SAFETY FLOATER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54793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2662551" y="5147783"/>
            <a:ext cx="4491608" cy="5603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39FB1-3429-4C46-836D-E1B3F95AA94F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B9D13-6493-4016-AEEE-83C206314E0C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81381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 VIEW</a:t>
            </a:r>
            <a:endParaRPr lang="en-GB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5B19E5F7-CE67-4B41-9F48-8CD740EC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9" y="1750002"/>
            <a:ext cx="4751678" cy="418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C89F98-DEB7-463C-81EA-F3A2A7902F72}"/>
              </a:ext>
            </a:extLst>
          </p:cNvPr>
          <p:cNvSpPr txBox="1"/>
          <p:nvPr/>
        </p:nvSpPr>
        <p:spPr>
          <a:xfrm>
            <a:off x="6761747" y="1985210"/>
            <a:ext cx="4018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an </a:t>
            </a:r>
            <a:r>
              <a:rPr lang="it-IT" b="1" dirty="0"/>
              <a:t>Arduino Uno</a:t>
            </a:r>
            <a:r>
              <a:rPr lang="it-IT" dirty="0"/>
              <a:t> board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simplify</a:t>
            </a:r>
            <a:r>
              <a:rPr lang="it-IT" dirty="0"/>
              <a:t> the </a:t>
            </a:r>
            <a:r>
              <a:rPr lang="it-IT" dirty="0" err="1"/>
              <a:t>prototyping</a:t>
            </a:r>
            <a:r>
              <a:rPr lang="it-IT" dirty="0"/>
              <a:t>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spotter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the </a:t>
            </a:r>
            <a:r>
              <a:rPr lang="it-IT" dirty="0" err="1"/>
              <a:t>violations</a:t>
            </a:r>
            <a:r>
              <a:rPr lang="it-IT" dirty="0"/>
              <a:t> and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the rough </a:t>
            </a:r>
            <a:r>
              <a:rPr lang="it-IT" dirty="0" err="1"/>
              <a:t>sea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battery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bottom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stabilized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37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SPOTTER VIEW</a:t>
            </a:r>
            <a:endParaRPr lang="en-GB" dirty="0"/>
          </a:p>
        </p:txBody>
      </p:sp>
      <p:pic>
        <p:nvPicPr>
          <p:cNvPr id="5" name="Segnaposto contenuto 4" descr="Immagine che contiene parete&#10;&#10;Descrizione generata automaticamente">
            <a:extLst>
              <a:ext uri="{FF2B5EF4-FFF2-40B4-BE49-F238E27FC236}">
                <a16:creationId xmlns:a16="http://schemas.microsoft.com/office/drawing/2014/main" id="{2D3D2F2A-1DF2-4FDB-A7D1-C7E30CF77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3" y="2298941"/>
            <a:ext cx="4849284" cy="36369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C30505-9B04-488C-B160-50BCEE039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27" y="1955410"/>
            <a:ext cx="3678408" cy="397468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FE28ED5-7C29-4878-86E8-AEA575B55BAB}"/>
              </a:ext>
            </a:extLst>
          </p:cNvPr>
          <p:cNvCxnSpPr>
            <a:cxnSpLocks/>
          </p:cNvCxnSpPr>
          <p:nvPr/>
        </p:nvCxnSpPr>
        <p:spPr>
          <a:xfrm flipV="1">
            <a:off x="8915400" y="2827421"/>
            <a:ext cx="625642" cy="1648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69E1F0-B351-46C0-AD39-95B04B3FDE77}"/>
              </a:ext>
            </a:extLst>
          </p:cNvPr>
          <p:cNvSpPr txBox="1"/>
          <p:nvPr/>
        </p:nvSpPr>
        <p:spPr>
          <a:xfrm>
            <a:off x="8049126" y="2375607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MPU-9250 GYROSCOPE</a:t>
            </a:r>
            <a:endParaRPr lang="en-GB" b="1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610A628-75E7-472E-ACAA-7597302CE528}"/>
              </a:ext>
            </a:extLst>
          </p:cNvPr>
          <p:cNvCxnSpPr>
            <a:cxnSpLocks/>
          </p:cNvCxnSpPr>
          <p:nvPr/>
        </p:nvCxnSpPr>
        <p:spPr>
          <a:xfrm flipH="1">
            <a:off x="2875547" y="4676274"/>
            <a:ext cx="994610" cy="617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88FB81-DABE-43F3-B2C7-B3D1CCE7AA82}"/>
              </a:ext>
            </a:extLst>
          </p:cNvPr>
          <p:cNvSpPr txBox="1"/>
          <p:nvPr/>
        </p:nvSpPr>
        <p:spPr>
          <a:xfrm>
            <a:off x="1620252" y="5293895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STEPPER MOTOR</a:t>
            </a:r>
            <a:endParaRPr lang="en-GB" b="1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D486243-2115-4D95-8559-3215CC86A3E7}"/>
              </a:ext>
            </a:extLst>
          </p:cNvPr>
          <p:cNvCxnSpPr>
            <a:cxnSpLocks/>
          </p:cNvCxnSpPr>
          <p:nvPr/>
        </p:nvCxnSpPr>
        <p:spPr>
          <a:xfrm flipH="1" flipV="1">
            <a:off x="2650959" y="2995863"/>
            <a:ext cx="441157" cy="986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6DAE11F-AFE1-4537-B3DB-3634BCF8D024}"/>
              </a:ext>
            </a:extLst>
          </p:cNvPr>
          <p:cNvSpPr txBox="1"/>
          <p:nvPr/>
        </p:nvSpPr>
        <p:spPr>
          <a:xfrm>
            <a:off x="1034563" y="2620716"/>
            <a:ext cx="34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HCSR-04 PROXIMITY SENSOR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34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SAFETY FLOATER PROTOTYPE</a:t>
            </a:r>
          </a:p>
        </p:txBody>
      </p:sp>
      <p:pic>
        <p:nvPicPr>
          <p:cNvPr id="8" name="Immagine 7" descr="Immagine che contiene parete, interni, stanzadabagno, lavello&#10;&#10;Descrizione generata automaticamente">
            <a:extLst>
              <a:ext uri="{FF2B5EF4-FFF2-40B4-BE49-F238E27FC236}">
                <a16:creationId xmlns:a16="http://schemas.microsoft.com/office/drawing/2014/main" id="{720AD7E7-2881-427C-80A3-D5ECAA7E3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F48B42-3BAB-4F02-98E1-5BB15F0B0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1B927B9-8329-40E4-8006-4172E713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3"/>
            <a:ext cx="5295900" cy="39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FLOATER: FUNCTIONALITIES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9326E0-4DDC-4C25-8385-F2188F86E4E3}"/>
              </a:ext>
            </a:extLst>
          </p:cNvPr>
          <p:cNvSpPr txBox="1"/>
          <p:nvPr/>
        </p:nvSpPr>
        <p:spPr>
          <a:xfrm>
            <a:off x="7217543" y="2702169"/>
            <a:ext cx="38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BOAT DETECTION MECHANISM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73ECF0-6B35-4B71-B028-A9B930467B3E}"/>
              </a:ext>
            </a:extLst>
          </p:cNvPr>
          <p:cNvSpPr txBox="1"/>
          <p:nvPr/>
        </p:nvSpPr>
        <p:spPr>
          <a:xfrm>
            <a:off x="7217546" y="3136612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ORIENTATION CONTROL MECHANISM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C8F904-E746-459A-A58D-942F759FDC14}"/>
              </a:ext>
            </a:extLst>
          </p:cNvPr>
          <p:cNvSpPr txBox="1"/>
          <p:nvPr/>
        </p:nvSpPr>
        <p:spPr>
          <a:xfrm>
            <a:off x="7217543" y="3817276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POWER MANAGEMENT MECHANISM</a:t>
            </a:r>
          </a:p>
        </p:txBody>
      </p:sp>
      <p:pic>
        <p:nvPicPr>
          <p:cNvPr id="10" name="Buzzer">
            <a:hlinkClick r:id="" action="ppaction://media"/>
            <a:extLst>
              <a:ext uri="{FF2B5EF4-FFF2-40B4-BE49-F238E27FC236}">
                <a16:creationId xmlns:a16="http://schemas.microsoft.com/office/drawing/2014/main" id="{2E2A42CD-EE24-4411-9739-E1CFEAB6E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358" y="1828800"/>
            <a:ext cx="5988958" cy="35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378CA-52B0-46DA-AD12-C7A7420C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BOAT DETECTION MECHANISM</a:t>
            </a:r>
            <a:endParaRPr lang="en-GB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4132808-67BD-4619-A69A-B7F526B7802A}"/>
              </a:ext>
            </a:extLst>
          </p:cNvPr>
          <p:cNvSpPr/>
          <p:nvPr/>
        </p:nvSpPr>
        <p:spPr>
          <a:xfrm>
            <a:off x="1489618" y="2032378"/>
            <a:ext cx="2327520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WAIT FOR DETECTION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71800F4-4D58-4E9B-968E-0A3AFCC62C90}"/>
              </a:ext>
            </a:extLst>
          </p:cNvPr>
          <p:cNvSpPr/>
          <p:nvPr/>
        </p:nvSpPr>
        <p:spPr>
          <a:xfrm>
            <a:off x="4793676" y="2372200"/>
            <a:ext cx="165233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80DA0A3-A2D4-4A14-896A-45AA60F0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782" y="2032378"/>
            <a:ext cx="2476250" cy="1155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chemeClr val="tx1"/>
                </a:solidFill>
              </a:rPr>
              <a:t>BUZZER SOUND + NOTIFICATION SENDING TO SEA STATION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6805B33-78E1-4901-B0D2-2725336A88FE}"/>
              </a:ext>
            </a:extLst>
          </p:cNvPr>
          <p:cNvSpPr/>
          <p:nvPr/>
        </p:nvSpPr>
        <p:spPr>
          <a:xfrm rot="5400000">
            <a:off x="7991943" y="3539923"/>
            <a:ext cx="81992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6A585EF-4BB9-414A-B43A-A2DC3C7B7638}"/>
              </a:ext>
            </a:extLst>
          </p:cNvPr>
          <p:cNvSpPr/>
          <p:nvPr/>
        </p:nvSpPr>
        <p:spPr>
          <a:xfrm>
            <a:off x="7295000" y="4439333"/>
            <a:ext cx="2213812" cy="1373513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PICTURE + CNN ANALYSIS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0F17005-67AF-44BA-A128-718FD4A5C48C}"/>
              </a:ext>
            </a:extLst>
          </p:cNvPr>
          <p:cNvSpPr/>
          <p:nvPr/>
        </p:nvSpPr>
        <p:spPr>
          <a:xfrm rot="10800000">
            <a:off x="5739462" y="4852640"/>
            <a:ext cx="1311442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A21B2AA-B931-4FCD-A37D-13B6CAB12869}"/>
              </a:ext>
            </a:extLst>
          </p:cNvPr>
          <p:cNvSpPr/>
          <p:nvPr/>
        </p:nvSpPr>
        <p:spPr>
          <a:xfrm rot="18904972">
            <a:off x="4237597" y="4478982"/>
            <a:ext cx="1074171" cy="1116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97ECBB-9FE2-499A-9202-A174C6D6FD46}"/>
              </a:ext>
            </a:extLst>
          </p:cNvPr>
          <p:cNvSpPr txBox="1"/>
          <p:nvPr/>
        </p:nvSpPr>
        <p:spPr>
          <a:xfrm>
            <a:off x="4128104" y="4852532"/>
            <a:ext cx="129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IS BOAT?</a:t>
            </a:r>
            <a:endParaRPr lang="en-GB" b="1" dirty="0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269C728B-DB04-4CE9-B304-B98D96962C53}"/>
              </a:ext>
            </a:extLst>
          </p:cNvPr>
          <p:cNvSpPr/>
          <p:nvPr/>
        </p:nvSpPr>
        <p:spPr>
          <a:xfrm rot="13741561">
            <a:off x="3131186" y="3686766"/>
            <a:ext cx="93220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1A7C68-A542-473D-83B3-5E351921FD00}"/>
              </a:ext>
            </a:extLst>
          </p:cNvPr>
          <p:cNvSpPr txBox="1"/>
          <p:nvPr/>
        </p:nvSpPr>
        <p:spPr>
          <a:xfrm>
            <a:off x="3762221" y="3695003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</a:t>
            </a:r>
            <a:endParaRPr lang="en-GB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4F9AE9-F721-4ED7-9DCB-DD4A193258DF}"/>
              </a:ext>
            </a:extLst>
          </p:cNvPr>
          <p:cNvSpPr txBox="1"/>
          <p:nvPr/>
        </p:nvSpPr>
        <p:spPr>
          <a:xfrm>
            <a:off x="3134527" y="5310648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YES</a:t>
            </a:r>
            <a:endParaRPr lang="en-GB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02F962-3534-4A52-9722-B7D828A43701}"/>
              </a:ext>
            </a:extLst>
          </p:cNvPr>
          <p:cNvSpPr/>
          <p:nvPr/>
        </p:nvSpPr>
        <p:spPr>
          <a:xfrm rot="10800000">
            <a:off x="3085199" y="4763750"/>
            <a:ext cx="74363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D622456-FF6B-4A5C-9202-1F7159B2F4CA}"/>
              </a:ext>
            </a:extLst>
          </p:cNvPr>
          <p:cNvSpPr/>
          <p:nvPr/>
        </p:nvSpPr>
        <p:spPr>
          <a:xfrm>
            <a:off x="549227" y="4273878"/>
            <a:ext cx="2413924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UPLOAD TO DASHBOARD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B72BC0-D855-4C42-ABDC-9D2AD930EF75}"/>
              </a:ext>
            </a:extLst>
          </p:cNvPr>
          <p:cNvSpPr/>
          <p:nvPr/>
        </p:nvSpPr>
        <p:spPr>
          <a:xfrm rot="17748207">
            <a:off x="1600217" y="3538430"/>
            <a:ext cx="761911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3EA3E7-86F1-418D-8202-27339976B81E}"/>
              </a:ext>
            </a:extLst>
          </p:cNvPr>
          <p:cNvSpPr txBox="1"/>
          <p:nvPr/>
        </p:nvSpPr>
        <p:spPr>
          <a:xfrm>
            <a:off x="4793676" y="1770771"/>
            <a:ext cx="200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SOMETHING DETECTED</a:t>
            </a:r>
            <a:endParaRPr lang="en-GB" b="1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A32FFAE-5D60-45B2-A08D-664A976F724D}"/>
              </a:ext>
            </a:extLst>
          </p:cNvPr>
          <p:cNvSpPr/>
          <p:nvPr/>
        </p:nvSpPr>
        <p:spPr>
          <a:xfrm>
            <a:off x="9508812" y="1051030"/>
            <a:ext cx="469987" cy="1741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075855A-1B33-45E6-BCBC-E87735B0BCDE}"/>
              </a:ext>
            </a:extLst>
          </p:cNvPr>
          <p:cNvSpPr/>
          <p:nvPr/>
        </p:nvSpPr>
        <p:spPr>
          <a:xfrm>
            <a:off x="9508812" y="1354091"/>
            <a:ext cx="469987" cy="1741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429B5DF-D4A0-49D6-8602-06FEBF3A15F3}"/>
              </a:ext>
            </a:extLst>
          </p:cNvPr>
          <p:cNvSpPr/>
          <p:nvPr/>
        </p:nvSpPr>
        <p:spPr>
          <a:xfrm>
            <a:off x="9499518" y="1663189"/>
            <a:ext cx="469987" cy="1741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0297325-E041-4DE4-A9A4-6B5618DBD3BD}"/>
              </a:ext>
            </a:extLst>
          </p:cNvPr>
          <p:cNvSpPr txBox="1"/>
          <p:nvPr/>
        </p:nvSpPr>
        <p:spPr>
          <a:xfrm>
            <a:off x="9978799" y="1028675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SAFETY FLOATER</a:t>
            </a:r>
            <a:endParaRPr lang="en-GB" sz="1200" b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B6B4D0-1FFD-4C01-B320-8740F4CC73C8}"/>
              </a:ext>
            </a:extLst>
          </p:cNvPr>
          <p:cNvSpPr txBox="1"/>
          <p:nvPr/>
        </p:nvSpPr>
        <p:spPr>
          <a:xfrm>
            <a:off x="9978799" y="1296108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SEA STATION</a:t>
            </a:r>
            <a:endParaRPr lang="en-GB" sz="1200" b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6F31845-AD9D-4557-B001-D5DF0355A280}"/>
              </a:ext>
            </a:extLst>
          </p:cNvPr>
          <p:cNvSpPr txBox="1"/>
          <p:nvPr/>
        </p:nvSpPr>
        <p:spPr>
          <a:xfrm>
            <a:off x="9978799" y="1631124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CLOUD</a:t>
            </a:r>
            <a:endParaRPr lang="en-GB" sz="12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CD8DEC-9AB5-4CF6-B4AA-50C4D89582BA}"/>
              </a:ext>
            </a:extLst>
          </p:cNvPr>
          <p:cNvSpPr txBox="1"/>
          <p:nvPr/>
        </p:nvSpPr>
        <p:spPr>
          <a:xfrm>
            <a:off x="8877670" y="232445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*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35FFDE-0FCB-43EC-AF42-94E7993088C4}"/>
              </a:ext>
            </a:extLst>
          </p:cNvPr>
          <p:cNvSpPr txBox="1"/>
          <p:nvPr/>
        </p:nvSpPr>
        <p:spPr>
          <a:xfrm>
            <a:off x="9795370" y="2259448"/>
            <a:ext cx="24125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*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send</a:t>
            </a:r>
            <a:r>
              <a:rPr lang="it-IT" sz="1400" dirty="0"/>
              <a:t> </a:t>
            </a:r>
            <a:r>
              <a:rPr lang="it-IT" sz="1400" dirty="0" err="1"/>
              <a:t>latitude</a:t>
            </a:r>
            <a:r>
              <a:rPr lang="it-IT" sz="1400" dirty="0"/>
              <a:t> and </a:t>
            </a:r>
            <a:r>
              <a:rPr lang="it-IT" sz="1400" dirty="0" err="1"/>
              <a:t>longitude</a:t>
            </a:r>
            <a:r>
              <a:rPr lang="it-IT" sz="1400" dirty="0"/>
              <a:t> of the </a:t>
            </a:r>
            <a:r>
              <a:rPr lang="it-IT" sz="1400" dirty="0" err="1"/>
              <a:t>buoy</a:t>
            </a:r>
            <a:r>
              <a:rPr lang="it-IT" sz="1400" dirty="0"/>
              <a:t> in </a:t>
            </a:r>
            <a:r>
              <a:rPr lang="it-IT" sz="1400" dirty="0" err="1"/>
              <a:t>order</a:t>
            </a:r>
            <a:r>
              <a:rPr lang="it-IT" sz="1400" dirty="0"/>
              <a:t> to </a:t>
            </a:r>
            <a:r>
              <a:rPr lang="it-IT" sz="1400" dirty="0" err="1"/>
              <a:t>calculate</a:t>
            </a:r>
            <a:r>
              <a:rPr lang="it-IT" sz="1400" dirty="0"/>
              <a:t> the boat position with an </a:t>
            </a:r>
            <a:r>
              <a:rPr lang="it-IT" sz="1400" dirty="0" err="1"/>
              <a:t>accuracy</a:t>
            </a:r>
            <a:r>
              <a:rPr lang="it-IT" sz="1400" dirty="0"/>
              <a:t> of ± 4 </a:t>
            </a:r>
            <a:r>
              <a:rPr lang="it-IT" sz="1400" dirty="0" err="1"/>
              <a:t>meters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29022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E5DB0-E83B-4669-A029-F52AFEA5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ORIENTATION CONTROL MECHANISM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E690B-0B56-43C3-A996-0C635F98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4319336"/>
            <a:ext cx="10691265" cy="160987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DB55F1-159A-4681-8EF5-BCBFB1337E4D}"/>
              </a:ext>
            </a:extLst>
          </p:cNvPr>
          <p:cNvSpPr txBox="1"/>
          <p:nvPr/>
        </p:nvSpPr>
        <p:spPr>
          <a:xfrm>
            <a:off x="800099" y="1972566"/>
            <a:ext cx="4626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Purpose</a:t>
            </a:r>
            <a:r>
              <a:rPr lang="it-IT" dirty="0"/>
              <a:t>: make the </a:t>
            </a:r>
            <a:r>
              <a:rPr lang="it-IT" b="1" dirty="0" err="1"/>
              <a:t>proximity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</a:t>
            </a:r>
            <a:r>
              <a:rPr lang="it-IT" dirty="0"/>
              <a:t>on the top of the </a:t>
            </a:r>
            <a:r>
              <a:rPr lang="it-IT" dirty="0" err="1"/>
              <a:t>spotter</a:t>
            </a:r>
            <a:r>
              <a:rPr lang="it-IT" dirty="0"/>
              <a:t> keeping the </a:t>
            </a:r>
            <a:r>
              <a:rPr lang="it-IT" b="1" dirty="0" err="1"/>
              <a:t>correct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point </a:t>
            </a:r>
            <a:r>
              <a:rPr lang="it-IT" dirty="0" err="1"/>
              <a:t>where</a:t>
            </a:r>
            <a:r>
              <a:rPr lang="it-IT" dirty="0"/>
              <a:t> the boats are </a:t>
            </a:r>
            <a:r>
              <a:rPr lang="it-IT" dirty="0" err="1"/>
              <a:t>supposed</a:t>
            </a:r>
            <a:r>
              <a:rPr lang="it-IT" dirty="0"/>
              <a:t> to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b="1" dirty="0"/>
              <a:t> </a:t>
            </a:r>
            <a:r>
              <a:rPr lang="it-IT" dirty="0" err="1"/>
              <a:t>means</a:t>
            </a:r>
            <a:r>
              <a:rPr lang="it-IT" dirty="0"/>
              <a:t>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probability</a:t>
            </a:r>
            <a:r>
              <a:rPr lang="it-IT" dirty="0"/>
              <a:t> to </a:t>
            </a:r>
            <a:r>
              <a:rPr lang="it-IT" b="1" dirty="0" err="1"/>
              <a:t>detect</a:t>
            </a:r>
            <a:r>
              <a:rPr lang="it-IT" dirty="0"/>
              <a:t> a boat, and so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effectiveness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Gyroscope</a:t>
            </a:r>
            <a:r>
              <a:rPr lang="it-IT" dirty="0"/>
              <a:t> and </a:t>
            </a:r>
            <a:r>
              <a:rPr lang="it-IT" b="1" dirty="0" err="1"/>
              <a:t>compass</a:t>
            </a:r>
            <a:r>
              <a:rPr lang="it-IT" dirty="0"/>
              <a:t> of the </a:t>
            </a:r>
            <a:r>
              <a:rPr lang="it-IT" b="1" dirty="0"/>
              <a:t>MPU-9250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38807F-495E-41DD-AE22-665488AC5531}"/>
              </a:ext>
            </a:extLst>
          </p:cNvPr>
          <p:cNvSpPr txBox="1"/>
          <p:nvPr/>
        </p:nvSpPr>
        <p:spPr>
          <a:xfrm>
            <a:off x="6352674" y="1956955"/>
            <a:ext cx="4415589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WhatsApp Video 2021-07-13 at 21.22.53">
            <a:hlinkClick r:id="" action="ppaction://media"/>
            <a:extLst>
              <a:ext uri="{FF2B5EF4-FFF2-40B4-BE49-F238E27FC236}">
                <a16:creationId xmlns:a16="http://schemas.microsoft.com/office/drawing/2014/main" id="{730951AF-8619-4907-84E8-975BC4AED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826" y="1956955"/>
            <a:ext cx="5824537" cy="3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MECHANISM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38800"/>
            <a:ext cx="10464670" cy="4297104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b="1" dirty="0">
                <a:solidFill>
                  <a:srgbClr val="00B050"/>
                </a:solidFill>
              </a:rPr>
              <a:t>High power </a:t>
            </a:r>
            <a:r>
              <a:rPr lang="it-IT" b="1" dirty="0" err="1">
                <a:solidFill>
                  <a:srgbClr val="00B050"/>
                </a:solidFill>
              </a:rPr>
              <a:t>consumption</a:t>
            </a:r>
            <a:r>
              <a:rPr lang="it-IT" b="1" dirty="0">
                <a:solidFill>
                  <a:srgbClr val="00B05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cal</a:t>
            </a:r>
            <a:r>
              <a:rPr lang="en-GB" dirty="0"/>
              <a:t>m, and we sample from the gyroscope every </a:t>
            </a:r>
            <a:r>
              <a:rPr lang="en-GB" b="1" dirty="0"/>
              <a:t>100 </a:t>
            </a:r>
            <a:r>
              <a:rPr lang="el-GR" b="1" i="0" dirty="0">
                <a:effectLst/>
              </a:rPr>
              <a:t>μ</a:t>
            </a:r>
            <a:r>
              <a:rPr lang="en-GB" b="1" i="0" dirty="0">
                <a:effectLst/>
              </a:rPr>
              <a:t>s</a:t>
            </a:r>
            <a:r>
              <a:rPr lang="en-GB" i="0" dirty="0">
                <a:effectLst/>
              </a:rPr>
              <a:t>, because is the most power demanding, while other sensors need to be constantly sampled</a:t>
            </a:r>
          </a:p>
          <a:p>
            <a:r>
              <a:rPr lang="it-IT" b="1" dirty="0">
                <a:solidFill>
                  <a:srgbClr val="FFC000"/>
                </a:solidFill>
              </a:rPr>
              <a:t>Medium power </a:t>
            </a:r>
            <a:r>
              <a:rPr lang="it-IT" b="1" dirty="0" err="1">
                <a:solidFill>
                  <a:srgbClr val="FFC000"/>
                </a:solidFill>
              </a:rPr>
              <a:t>consumption</a:t>
            </a:r>
            <a:r>
              <a:rPr lang="it-IT" b="1" dirty="0">
                <a:solidFill>
                  <a:srgbClr val="FFC00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in mild conditions, it is less probable that boats will come, so we can sample the gyroscope every </a:t>
            </a:r>
            <a:r>
              <a:rPr lang="en-GB" b="1" i="0" dirty="0">
                <a:effectLst/>
              </a:rPr>
              <a:t>10 seconds</a:t>
            </a:r>
            <a:r>
              <a:rPr lang="en-GB" i="0" dirty="0">
                <a:effectLst/>
              </a:rPr>
              <a:t>, while other sensors need to be constantly sampled with larger delays</a:t>
            </a:r>
          </a:p>
          <a:p>
            <a:r>
              <a:rPr lang="en-GB" b="1" i="0" dirty="0">
                <a:solidFill>
                  <a:srgbClr val="FF0000"/>
                </a:solidFill>
                <a:effectLst/>
              </a:rPr>
              <a:t>Low power consumption mode</a:t>
            </a:r>
            <a:r>
              <a:rPr lang="en-GB" i="0" dirty="0">
                <a:effectLst/>
              </a:rPr>
              <a:t>: the sea is rough, it is almost impossible that boats will come, so we can sample the gyroscope every </a:t>
            </a:r>
            <a:r>
              <a:rPr lang="en-GB" b="1" i="0" dirty="0">
                <a:effectLst/>
              </a:rPr>
              <a:t>one minute</a:t>
            </a:r>
            <a:r>
              <a:rPr lang="en-GB" i="0" dirty="0">
                <a:effectLst/>
              </a:rPr>
              <a:t>, while other sensors need to be constantly sampled with even larger delays</a:t>
            </a:r>
          </a:p>
          <a:p>
            <a:endParaRPr lang="en-GB" i="0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9893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FD222-61D9-40F5-BD27-983CFB06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TESTING METRICS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F53F7-E22A-4565-88E4-E437A06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did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 experiments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on the </a:t>
            </a:r>
            <a:r>
              <a:rPr lang="en-GB" b="1" dirty="0" err="1">
                <a:solidFill>
                  <a:srgbClr val="24292E"/>
                </a:solidFill>
                <a:latin typeface="-apple-system"/>
              </a:rPr>
              <a:t>Iot</a:t>
            </a:r>
            <a:r>
              <a:rPr lang="en-GB" b="1" dirty="0">
                <a:solidFill>
                  <a:srgbClr val="24292E"/>
                </a:solidFill>
                <a:latin typeface="-apple-system"/>
              </a:rPr>
              <a:t>-lab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platform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, one for each mode, and we kept the system running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each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simulated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passive situation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which there wasn't a boat that crosses the safety line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input of the power management system is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acceleration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measured from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MPU-9250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accelerometer along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z-axis,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because it can tell us informations about the conditions of the sea</a:t>
            </a:r>
          </a:p>
        </p:txBody>
      </p:sp>
    </p:spTree>
    <p:extLst>
      <p:ext uri="{BB962C8B-B14F-4D97-AF65-F5344CB8AC3E}">
        <p14:creationId xmlns:p14="http://schemas.microsoft.com/office/powerpoint/2010/main" val="122304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21428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HIGH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A79EE-1107-4AAB-B1DC-9A3807B7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10853" r="334" b="8681"/>
          <a:stretch/>
        </p:blipFill>
        <p:spPr>
          <a:xfrm>
            <a:off x="1164651" y="1417393"/>
            <a:ext cx="9528341" cy="4541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08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7DF67-A617-43D1-81A6-F5B438C9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2A7E04-C3A4-4882-B128-EFE6E5F7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security of </a:t>
            </a:r>
            <a:r>
              <a:rPr lang="it-IT" dirty="0" err="1"/>
              <a:t>swimmers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boats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respect</a:t>
            </a:r>
            <a:r>
              <a:rPr lang="it-IT" dirty="0"/>
              <a:t> the </a:t>
            </a: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coast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threat</a:t>
            </a:r>
            <a:r>
              <a:rPr lang="it-IT" dirty="0"/>
              <a:t> for the </a:t>
            </a:r>
            <a:r>
              <a:rPr lang="it-IT" dirty="0" err="1"/>
              <a:t>tourists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for the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r>
              <a:rPr lang="it-IT" dirty="0"/>
              <a:t>. </a:t>
            </a:r>
          </a:p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to the </a:t>
            </a:r>
            <a:r>
              <a:rPr lang="it-IT" dirty="0" err="1"/>
              <a:t>authorities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7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4309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MEDIUM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221D21-F5A7-4D9D-BEF4-DD2889E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258" r="1261" b="7723"/>
          <a:stretch/>
        </p:blipFill>
        <p:spPr>
          <a:xfrm>
            <a:off x="861268" y="1411550"/>
            <a:ext cx="10469461" cy="452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41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7513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LOW POWER CONSUMPTION mode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02C846-D819-4B3B-AACF-BDD0A781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627" r="1606" b="8566"/>
          <a:stretch/>
        </p:blipFill>
        <p:spPr>
          <a:xfrm>
            <a:off x="798505" y="1270431"/>
            <a:ext cx="10495523" cy="4715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323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25293-8589-42A1-942D-A30E51A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F04C41-97E0-4037-A499-3342E1D5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decided to measure the power consumption using a 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multimeter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kept running the floater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5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for each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power consumption mode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For the power supply we used a 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-apple-system"/>
              </a:rPr>
              <a:t>powerbank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 simulated a boat that crossed the safety line every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seconds</a:t>
            </a:r>
            <a:endParaRPr lang="en-GB" dirty="0">
              <a:solidFill>
                <a:srgbClr val="24292E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three attempts have been done consecutively.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51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DE9C92-B29E-4BFD-8732-E376758E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 </a:t>
            </a:r>
            <a:endParaRPr lang="en-GB" dirty="0"/>
          </a:p>
        </p:txBody>
      </p:sp>
      <p:pic>
        <p:nvPicPr>
          <p:cNvPr id="5" name="Segnaposto contenuto 4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885C0CA8-F7C0-4F67-B5F7-356BD21B4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81" y="2010291"/>
            <a:ext cx="1333990" cy="2839452"/>
          </a:xfrm>
        </p:spPr>
      </p:pic>
      <p:pic>
        <p:nvPicPr>
          <p:cNvPr id="7" name="Immagine 6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E136A22D-0C9B-4CBE-B40B-ADBA86D88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44" y="2010291"/>
            <a:ext cx="1542846" cy="2837417"/>
          </a:xfrm>
          <a:prstGeom prst="rect">
            <a:avLst/>
          </a:prstGeom>
        </p:spPr>
      </p:pic>
      <p:pic>
        <p:nvPicPr>
          <p:cNvPr id="9" name="Immagine 8" descr="Immagine che contiene interni, dispositivo&#10;&#10;Descrizione generata automaticamente">
            <a:extLst>
              <a:ext uri="{FF2B5EF4-FFF2-40B4-BE49-F238E27FC236}">
                <a16:creationId xmlns:a16="http://schemas.microsoft.com/office/drawing/2014/main" id="{329FB940-E682-4A04-9B24-9F67DFDF6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93" y="2010291"/>
            <a:ext cx="1542845" cy="283741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94C00F-7C83-4D61-9055-4A323EA35674}"/>
              </a:ext>
            </a:extLst>
          </p:cNvPr>
          <p:cNvSpPr txBox="1"/>
          <p:nvPr/>
        </p:nvSpPr>
        <p:spPr>
          <a:xfrm>
            <a:off x="1291471" y="1565948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HIGH MODE</a:t>
            </a:r>
            <a:endParaRPr lang="en-GB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371E2F-264C-42FA-BCC8-51BB771F6548}"/>
              </a:ext>
            </a:extLst>
          </p:cNvPr>
          <p:cNvSpPr txBox="1"/>
          <p:nvPr/>
        </p:nvSpPr>
        <p:spPr>
          <a:xfrm>
            <a:off x="5114843" y="1565948"/>
            <a:ext cx="211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MEDIUM MODE</a:t>
            </a:r>
            <a:endParaRPr lang="en-GB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7439AE-AB26-4089-AAFA-6F3069197B30}"/>
              </a:ext>
            </a:extLst>
          </p:cNvPr>
          <p:cNvSpPr txBox="1"/>
          <p:nvPr/>
        </p:nvSpPr>
        <p:spPr>
          <a:xfrm>
            <a:off x="9136979" y="1565948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LOW MODE</a:t>
            </a:r>
            <a:endParaRPr lang="en-GB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458AC6-385F-4872-850A-D36DA291B69C}"/>
              </a:ext>
            </a:extLst>
          </p:cNvPr>
          <p:cNvSpPr txBox="1"/>
          <p:nvPr/>
        </p:nvSpPr>
        <p:spPr>
          <a:xfrm>
            <a:off x="700635" y="4959006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3,80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2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24292E"/>
                </a:solidFill>
                <a:latin typeface="Calisto MT" panose="02040603050505030304" pitchFamily="18" charset="0"/>
              </a:rPr>
              <a:t>~</a:t>
            </a:r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200" b="1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2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0CDE01F-B8EA-4323-87F1-90F53CCBFC39}"/>
              </a:ext>
            </a:extLst>
          </p:cNvPr>
          <p:cNvSpPr txBox="1"/>
          <p:nvPr/>
        </p:nvSpPr>
        <p:spPr>
          <a:xfrm>
            <a:off x="4295272" y="4959006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3,73 V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4292E"/>
                </a:solidFill>
                <a:latin typeface="Calisto MT" panose="02040603050505030304" pitchFamily="18" charset="0"/>
              </a:rPr>
              <a:t>Current Consumption: 138,65 </a:t>
            </a:r>
            <a:r>
              <a:rPr lang="en-GB" sz="1200" dirty="0" err="1">
                <a:solidFill>
                  <a:srgbClr val="24292E"/>
                </a:solidFill>
                <a:latin typeface="Calisto MT" panose="02040603050505030304" pitchFamily="18" charset="0"/>
              </a:rPr>
              <a:t>mAh</a:t>
            </a:r>
            <a:endParaRPr lang="en-GB" sz="1200" dirty="0">
              <a:solidFill>
                <a:srgbClr val="24292E"/>
              </a:solidFill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24292E"/>
                </a:solidFill>
                <a:latin typeface="Calisto MT" panose="02040603050505030304" pitchFamily="18" charset="0"/>
              </a:rPr>
              <a:t>~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8 hours 45 m using a 9V 1200 </a:t>
            </a:r>
            <a:r>
              <a:rPr lang="en-GB" sz="1200" b="1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2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A74C9A-14B6-441E-985E-C5950B215337}"/>
              </a:ext>
            </a:extLst>
          </p:cNvPr>
          <p:cNvSpPr txBox="1"/>
          <p:nvPr/>
        </p:nvSpPr>
        <p:spPr>
          <a:xfrm>
            <a:off x="8129335" y="4959006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3,73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3,72 V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>
                <a:solidFill>
                  <a:srgbClr val="24292E"/>
                </a:solidFill>
                <a:effectLst/>
                <a:latin typeface="-apple-system"/>
              </a:rPr>
              <a:t>Current Consumption: 137,5 </a:t>
            </a:r>
            <a:r>
              <a:rPr lang="en-GB" sz="12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endParaRPr lang="en-GB" sz="120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24292E"/>
                </a:solidFill>
                <a:latin typeface="Calisto MT" panose="02040603050505030304" pitchFamily="18" charset="0"/>
              </a:rPr>
              <a:t>~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8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hours 55 m using a 9V 1200 </a:t>
            </a:r>
            <a:r>
              <a:rPr lang="en-GB" sz="1200" b="1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200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48C80411-B971-469F-A763-2E6FD865A43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779471" y="3429000"/>
            <a:ext cx="2495373" cy="1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F7B217-0B65-4981-A7C5-DC85D533F7B4}"/>
              </a:ext>
            </a:extLst>
          </p:cNvPr>
          <p:cNvSpPr txBox="1"/>
          <p:nvPr/>
        </p:nvSpPr>
        <p:spPr>
          <a:xfrm>
            <a:off x="3677517" y="307206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+12%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B844456-F468-4FD5-AFBE-C952079AA04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817690" y="3411312"/>
            <a:ext cx="2463338" cy="17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D2D7FE-1E81-4B61-ADD3-E6782CC0E6A9}"/>
              </a:ext>
            </a:extLst>
          </p:cNvPr>
          <p:cNvSpPr txBox="1"/>
          <p:nvPr/>
        </p:nvSpPr>
        <p:spPr>
          <a:xfrm>
            <a:off x="7706147" y="30778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+3%</a:t>
            </a:r>
          </a:p>
        </p:txBody>
      </p:sp>
    </p:spTree>
    <p:extLst>
      <p:ext uri="{BB962C8B-B14F-4D97-AF65-F5344CB8AC3E}">
        <p14:creationId xmlns:p14="http://schemas.microsoft.com/office/powerpoint/2010/main" val="32646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SEA STATION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72011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6534578" y="2811896"/>
            <a:ext cx="1331328" cy="816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95E4DB-DBE3-4768-B07E-FDA223912189}"/>
              </a:ext>
            </a:extLst>
          </p:cNvPr>
          <p:cNvSpPr txBox="1"/>
          <p:nvPr/>
        </p:nvSpPr>
        <p:spPr>
          <a:xfrm rot="568118">
            <a:off x="5488530" y="5572654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95169C-C2B4-4AD0-AFA7-EDE2D3A9C1CD}"/>
              </a:ext>
            </a:extLst>
          </p:cNvPr>
          <p:cNvSpPr txBox="1"/>
          <p:nvPr/>
        </p:nvSpPr>
        <p:spPr>
          <a:xfrm rot="568118">
            <a:off x="3894415" y="5274787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374104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770422"/>
            <a:ext cx="10691265" cy="1371030"/>
          </a:xfrm>
        </p:spPr>
        <p:txBody>
          <a:bodyPr/>
          <a:lstStyle/>
          <a:p>
            <a:r>
              <a:rPr lang="it-IT" dirty="0"/>
              <a:t>SEA STATION VIEW</a:t>
            </a:r>
            <a:endParaRPr lang="en-GB" dirty="0"/>
          </a:p>
        </p:txBody>
      </p:sp>
      <p:pic>
        <p:nvPicPr>
          <p:cNvPr id="4" name="Immagine 3" descr="Immagine che contiene cielo, acqua, esterni, oceano&#10;&#10;Descrizione generata automaticamente">
            <a:extLst>
              <a:ext uri="{FF2B5EF4-FFF2-40B4-BE49-F238E27FC236}">
                <a16:creationId xmlns:a16="http://schemas.microsoft.com/office/drawing/2014/main" id="{335F16CD-037E-4F34-96FD-D685CB7E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455937"/>
            <a:ext cx="5308847" cy="46316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0AB11C-6F8A-4508-832B-9E1BE5AA6E32}"/>
              </a:ext>
            </a:extLst>
          </p:cNvPr>
          <p:cNvSpPr txBox="1"/>
          <p:nvPr/>
        </p:nvSpPr>
        <p:spPr>
          <a:xfrm>
            <a:off x="7459664" y="1863011"/>
            <a:ext cx="369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positioned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best </a:t>
            </a:r>
            <a:r>
              <a:rPr lang="it-IT" dirty="0" err="1"/>
              <a:t>view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access to Internet and to </a:t>
            </a:r>
            <a:r>
              <a:rPr lang="it-IT" dirty="0" err="1"/>
              <a:t>eletrical</a:t>
            </a:r>
            <a:r>
              <a:rPr lang="it-IT" dirty="0"/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70420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boat </a:t>
            </a:r>
            <a:r>
              <a:rPr lang="it-IT" dirty="0" err="1"/>
              <a:t>detection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2BB100-615C-4696-8623-BCD25CA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1" y="1719192"/>
            <a:ext cx="3724712" cy="4019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09A98E-1152-42C8-836F-78C6ECF67652}"/>
              </a:ext>
            </a:extLst>
          </p:cNvPr>
          <p:cNvSpPr txBox="1"/>
          <p:nvPr/>
        </p:nvSpPr>
        <p:spPr>
          <a:xfrm>
            <a:off x="6096000" y="2298031"/>
            <a:ext cx="451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dataset used is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ARGOS</a:t>
            </a:r>
            <a:endParaRPr lang="it-IT" b="1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Model is trained on 2 classes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: boat </a:t>
            </a:r>
            <a:r>
              <a:rPr lang="it-IT" dirty="0">
                <a:solidFill>
                  <a:srgbClr val="24292E"/>
                </a:solidFill>
                <a:latin typeface="-apple-system"/>
              </a:rPr>
              <a:t>and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no boat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92E"/>
                </a:solidFill>
                <a:latin typeface="-apple-system"/>
              </a:rPr>
              <a:t>The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4292E"/>
                </a:solidFill>
                <a:latin typeface="-apple-system"/>
              </a:rPr>
              <a:t>accuracy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is about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0.98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the test set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38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33ACE-478B-42F8-84F7-8BCB5E5A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LIFE EVALUATION WITH THE CNN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BC1D7E-E7A4-4B7C-9966-1DB7FEDF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607611"/>
            <a:ext cx="10790730" cy="50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8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D183D-0CAB-467D-8CCC-C76F9381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82E30C-CA19-4F66-9AF5-FC17D3E0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04854"/>
            <a:ext cx="10691265" cy="1950400"/>
          </a:xfrm>
        </p:spPr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F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or our prototype we used a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Bluetooth module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in order to achieve an accurate measure of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latency,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while we will have a 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LoraWan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communication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in a possible final version of the product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estimation of boat recognition by Raspberry pi latency is made of an average based on timestamps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AE7099-4F0A-47B9-9831-E71A2B19445B}"/>
              </a:ext>
            </a:extLst>
          </p:cNvPr>
          <p:cNvSpPr/>
          <p:nvPr/>
        </p:nvSpPr>
        <p:spPr>
          <a:xfrm>
            <a:off x="3400148" y="3941685"/>
            <a:ext cx="5530788" cy="10386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5FD702-3836-4056-BE0D-217CEA6740FE}"/>
              </a:ext>
            </a:extLst>
          </p:cNvPr>
          <p:cNvCxnSpPr/>
          <p:nvPr/>
        </p:nvCxnSpPr>
        <p:spPr>
          <a:xfrm>
            <a:off x="5255581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882EBA1-8E06-40C9-B59E-F2543CC301C5}"/>
              </a:ext>
            </a:extLst>
          </p:cNvPr>
          <p:cNvCxnSpPr/>
          <p:nvPr/>
        </p:nvCxnSpPr>
        <p:spPr>
          <a:xfrm>
            <a:off x="7139126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7D5A33-5E51-4AC3-BD95-ED2075CD0157}"/>
              </a:ext>
            </a:extLst>
          </p:cNvPr>
          <p:cNvSpPr txBox="1"/>
          <p:nvPr/>
        </p:nvSpPr>
        <p:spPr>
          <a:xfrm>
            <a:off x="3693111" y="4276363"/>
            <a:ext cx="12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BUOY ID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7F83E6-F4F3-41C0-8310-C8E559F35796}"/>
              </a:ext>
            </a:extLst>
          </p:cNvPr>
          <p:cNvSpPr txBox="1"/>
          <p:nvPr/>
        </p:nvSpPr>
        <p:spPr>
          <a:xfrm>
            <a:off x="5530049" y="4276363"/>
            <a:ext cx="124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GPS LAT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E728BC9-5E1B-40BB-BFDD-4DBDE6AB44D1}"/>
              </a:ext>
            </a:extLst>
          </p:cNvPr>
          <p:cNvSpPr txBox="1"/>
          <p:nvPr/>
        </p:nvSpPr>
        <p:spPr>
          <a:xfrm>
            <a:off x="7329582" y="427636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GPS LONG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D281F5C-D3DC-48E6-BC14-4B0581C2F8B3}"/>
              </a:ext>
            </a:extLst>
          </p:cNvPr>
          <p:cNvSpPr txBox="1"/>
          <p:nvPr/>
        </p:nvSpPr>
        <p:spPr>
          <a:xfrm>
            <a:off x="6988283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580700D-E9C3-4DEF-AD01-3E56A5B9567B}"/>
              </a:ext>
            </a:extLst>
          </p:cNvPr>
          <p:cNvSpPr txBox="1"/>
          <p:nvPr/>
        </p:nvSpPr>
        <p:spPr>
          <a:xfrm>
            <a:off x="5104738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06ED41-CE54-476D-9E5C-813E9FE98ABA}"/>
              </a:ext>
            </a:extLst>
          </p:cNvPr>
          <p:cNvSpPr txBox="1"/>
          <p:nvPr/>
        </p:nvSpPr>
        <p:spPr>
          <a:xfrm>
            <a:off x="3249305" y="3572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B1437F-1917-422A-B37D-686CC3A75EAC}"/>
              </a:ext>
            </a:extLst>
          </p:cNvPr>
          <p:cNvSpPr txBox="1"/>
          <p:nvPr/>
        </p:nvSpPr>
        <p:spPr>
          <a:xfrm>
            <a:off x="8721584" y="35532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BE9F3B-9FA1-40A9-960A-0088844A1EC9}"/>
              </a:ext>
            </a:extLst>
          </p:cNvPr>
          <p:cNvSpPr txBox="1"/>
          <p:nvPr/>
        </p:nvSpPr>
        <p:spPr>
          <a:xfrm>
            <a:off x="3189489" y="5186243"/>
            <a:ext cx="601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Buoy</a:t>
            </a:r>
            <a:r>
              <a:rPr lang="it-IT" dirty="0"/>
              <a:t> ID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Integer</a:t>
            </a:r>
            <a:r>
              <a:rPr lang="it-IT" dirty="0"/>
              <a:t>, Gps </a:t>
            </a:r>
            <a:r>
              <a:rPr lang="it-IT" dirty="0" err="1"/>
              <a:t>latitude</a:t>
            </a:r>
            <a:r>
              <a:rPr lang="it-IT" dirty="0"/>
              <a:t> and </a:t>
            </a:r>
            <a:r>
              <a:rPr lang="it-IT" dirty="0" err="1"/>
              <a:t>longitude</a:t>
            </a:r>
            <a:r>
              <a:rPr lang="it-IT" dirty="0"/>
              <a:t> are </a:t>
            </a:r>
            <a:r>
              <a:rPr lang="it-IT" dirty="0" err="1"/>
              <a:t>Floats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4758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NETWORK </a:t>
            </a:r>
            <a:r>
              <a:rPr lang="it-IT" dirty="0" err="1"/>
              <a:t>latency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BLUETOOTH: ARDUINO-&gt;RASPBERRY (0.150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(3.251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A40477-FF27-4968-B139-FE93496F5969}"/>
              </a:ext>
            </a:extLst>
          </p:cNvPr>
          <p:cNvSpPr txBox="1"/>
          <p:nvPr/>
        </p:nvSpPr>
        <p:spPr>
          <a:xfrm>
            <a:off x="2886567" y="5566572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+ 3.251 S = 4.255 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597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82D8F12E-76A5-482C-A854-13F7EDA8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2049039"/>
            <a:ext cx="6124575" cy="34443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EEC550BC-DF82-4F92-8FA6-295E898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7"/>
            <a:ext cx="10691265" cy="64952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Boat </a:t>
            </a:r>
            <a:r>
              <a:rPr lang="it-IT" sz="3200" dirty="0" err="1"/>
              <a:t>accidents</a:t>
            </a:r>
            <a:r>
              <a:rPr lang="it-IT" sz="3200" dirty="0"/>
              <a:t> FROM 2002 TO 2019</a:t>
            </a:r>
          </a:p>
        </p:txBody>
      </p:sp>
    </p:spTree>
    <p:extLst>
      <p:ext uri="{BB962C8B-B14F-4D97-AF65-F5344CB8AC3E}">
        <p14:creationId xmlns:p14="http://schemas.microsoft.com/office/powerpoint/2010/main" val="1754731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r>
              <a:rPr lang="it-IT" dirty="0"/>
              <a:t> with </a:t>
            </a:r>
            <a:r>
              <a:rPr lang="it-IT" dirty="0" err="1"/>
              <a:t>lorawan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LORAWAN: ARDUINO-&gt;RASPBERRY (1.051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(4.152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457A0-92EC-4BC7-B3BD-13CFA258EF47}"/>
              </a:ext>
            </a:extLst>
          </p:cNvPr>
          <p:cNvSpPr txBox="1"/>
          <p:nvPr/>
        </p:nvSpPr>
        <p:spPr>
          <a:xfrm>
            <a:off x="2532968" y="5689953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+ 4.152 S = 5.156 S </a:t>
            </a:r>
            <a:endParaRPr lang="en-GB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B85EDF-EAB8-4B0A-AEE0-A98CED647910}"/>
              </a:ext>
            </a:extLst>
          </p:cNvPr>
          <p:cNvSpPr txBox="1"/>
          <p:nvPr/>
        </p:nvSpPr>
        <p:spPr>
          <a:xfrm>
            <a:off x="5505274" y="4444636"/>
            <a:ext cx="501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We considered 868 MHz, duty cycle 1% and SF12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76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Future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462EA6-41F9-49BE-8FE6-8DE5847BDFCB}"/>
              </a:ext>
            </a:extLst>
          </p:cNvPr>
          <p:cNvSpPr txBox="1"/>
          <p:nvPr/>
        </p:nvSpPr>
        <p:spPr>
          <a:xfrm>
            <a:off x="637563" y="2139193"/>
            <a:ext cx="53387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Optimizing power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</a:t>
            </a:r>
            <a:r>
              <a:rPr lang="en-US" sz="2400" dirty="0" err="1"/>
              <a:t>LoraWan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Improving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Development of a better web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Solar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Use a better gyroscope, if possible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EF96D0-170C-45FF-BB3A-116F868F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37" y="1277793"/>
            <a:ext cx="4340900" cy="430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65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functionalities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CA113-D877-4A0F-9AB4-A15E6A82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Real time reporting to </a:t>
            </a:r>
            <a:r>
              <a:rPr lang="it-IT" dirty="0" err="1"/>
              <a:t>authorities</a:t>
            </a:r>
            <a:r>
              <a:rPr lang="it-IT" dirty="0"/>
              <a:t> of </a:t>
            </a:r>
            <a:r>
              <a:rPr lang="it-IT" dirty="0" err="1"/>
              <a:t>violations</a:t>
            </a:r>
            <a:endParaRPr lang="it-IT" dirty="0"/>
          </a:p>
          <a:p>
            <a:r>
              <a:rPr lang="it-IT" dirty="0"/>
              <a:t>Create a </a:t>
            </a:r>
            <a:r>
              <a:rPr lang="it-IT" dirty="0" err="1"/>
              <a:t>safer</a:t>
            </a:r>
            <a:r>
              <a:rPr lang="it-IT" dirty="0"/>
              <a:t> </a:t>
            </a:r>
            <a:r>
              <a:rPr lang="it-IT" dirty="0" err="1"/>
              <a:t>holiday</a:t>
            </a:r>
            <a:r>
              <a:rPr lang="it-IT" dirty="0"/>
              <a:t> for </a:t>
            </a:r>
            <a:r>
              <a:rPr lang="it-IT" dirty="0" err="1"/>
              <a:t>tourists</a:t>
            </a: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endParaRPr lang="it-IT" dirty="0"/>
          </a:p>
          <a:p>
            <a:r>
              <a:rPr lang="it-IT" dirty="0" err="1"/>
              <a:t>Decrease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</a:t>
            </a:r>
          </a:p>
          <a:p>
            <a:r>
              <a:rPr lang="it-IT" dirty="0" err="1"/>
              <a:t>Provide</a:t>
            </a:r>
            <a:r>
              <a:rPr lang="it-IT" dirty="0"/>
              <a:t> an user </a:t>
            </a:r>
            <a:r>
              <a:rPr lang="it-IT" dirty="0" err="1"/>
              <a:t>friendly</a:t>
            </a:r>
            <a:r>
              <a:rPr lang="it-IT" dirty="0"/>
              <a:t> dashboard in </a:t>
            </a:r>
            <a:r>
              <a:rPr lang="it-IT" dirty="0" err="1"/>
              <a:t>order</a:t>
            </a:r>
            <a:r>
              <a:rPr lang="it-IT" dirty="0"/>
              <a:t> to monitor </a:t>
            </a:r>
            <a:r>
              <a:rPr lang="it-IT" dirty="0" err="1"/>
              <a:t>violations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44AE9-B0BA-4656-8A1C-EE14264B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Collective</a:t>
            </a:r>
            <a:r>
              <a:rPr lang="it-IT" dirty="0"/>
              <a:t> intelligence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6201F6-4527-4D20-8A35-DECE218D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4" y="1883165"/>
            <a:ext cx="5007575" cy="32508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A5FF4F-D2C2-4C8E-BA98-106664B0F2C1}"/>
              </a:ext>
            </a:extLst>
          </p:cNvPr>
          <p:cNvSpPr txBox="1"/>
          <p:nvPr/>
        </p:nvSpPr>
        <p:spPr>
          <a:xfrm>
            <a:off x="6791326" y="2581275"/>
            <a:ext cx="4810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replicate </a:t>
            </a:r>
            <a:r>
              <a:rPr lang="it-IT" dirty="0" err="1"/>
              <a:t>this</a:t>
            </a:r>
            <a:r>
              <a:rPr lang="it-IT" dirty="0"/>
              <a:t> trend of </a:t>
            </a:r>
            <a:r>
              <a:rPr lang="it-IT" dirty="0" err="1"/>
              <a:t>death</a:t>
            </a:r>
            <a:r>
              <a:rPr lang="it-IT" dirty="0"/>
              <a:t> by car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autovelox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the </a:t>
            </a:r>
            <a:r>
              <a:rPr lang="it-IT" dirty="0" err="1"/>
              <a:t>context</a:t>
            </a:r>
            <a:r>
              <a:rPr lang="it-IT" dirty="0"/>
              <a:t> of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boats </a:t>
            </a:r>
            <a:r>
              <a:rPr lang="it-IT" dirty="0" err="1"/>
              <a:t>introducing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system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99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 err="1"/>
              <a:t>Scenarios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3C2C3-1278-45E7-ABC8-F7370FA40A9A}"/>
              </a:ext>
            </a:extLst>
          </p:cNvPr>
          <p:cNvSpPr txBox="1"/>
          <p:nvPr/>
        </p:nvSpPr>
        <p:spPr>
          <a:xfrm>
            <a:off x="911184" y="4951828"/>
            <a:ext cx="10530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Above we can see a typical use case: Bob wants to enjoy a holiday with his family, so they go to the airport in order to take a plain for Sardinia. When they arrive there, they are ready to enjoy some days at a beautiful beach. One day, however, while his son is swimming in the water nearby, Bob sees a boat approaching too close to safety line, but thanks to the Safety Floater system control he will be immediately alerted by </a:t>
            </a:r>
            <a:r>
              <a:rPr lang="en-US" sz="1400" dirty="0" err="1"/>
              <a:t>by</a:t>
            </a:r>
            <a:r>
              <a:rPr lang="en-US" sz="1400" dirty="0"/>
              <a:t> a sound notification, and in the meanwhile a picture of the boat will be available on the dashboard.</a:t>
            </a:r>
            <a:endParaRPr lang="it-IT" sz="1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A83D4B-3F0F-46CB-82CD-5FC1A3A2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242792"/>
            <a:ext cx="9354650" cy="21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A1144-C171-4B24-8D30-06861D8B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00172"/>
          </a:xfrm>
        </p:spPr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2D717-96CA-42D4-B908-B66BE553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38019"/>
            <a:ext cx="10691265" cy="3636088"/>
          </a:xfrm>
        </p:spPr>
        <p:txBody>
          <a:bodyPr>
            <a:norm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are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sampled</a:t>
            </a:r>
            <a:endParaRPr lang="it-IT" dirty="0"/>
          </a:p>
          <a:p>
            <a:r>
              <a:rPr lang="it-IT" dirty="0" err="1"/>
              <a:t>Detection</a:t>
            </a:r>
            <a:r>
              <a:rPr lang="it-IT" dirty="0"/>
              <a:t> of false </a:t>
            </a:r>
            <a:r>
              <a:rPr lang="it-IT" dirty="0" err="1"/>
              <a:t>positives</a:t>
            </a:r>
            <a:endParaRPr lang="it-IT" dirty="0"/>
          </a:p>
          <a:p>
            <a:r>
              <a:rPr lang="it-IT" dirty="0" err="1"/>
              <a:t>Movement</a:t>
            </a:r>
            <a:r>
              <a:rPr lang="it-IT" dirty="0"/>
              <a:t> of the floater due to rough </a:t>
            </a:r>
            <a:r>
              <a:rPr lang="it-IT" dirty="0" err="1"/>
              <a:t>sea</a:t>
            </a:r>
            <a:endParaRPr lang="it-IT" dirty="0"/>
          </a:p>
          <a:p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using</a:t>
            </a:r>
            <a:r>
              <a:rPr lang="it-IT" dirty="0"/>
              <a:t> waterproof </a:t>
            </a:r>
            <a:r>
              <a:rPr lang="it-IT" dirty="0" err="1"/>
              <a:t>sensors</a:t>
            </a:r>
            <a:r>
              <a:rPr lang="it-IT" dirty="0"/>
              <a:t> and custom </a:t>
            </a:r>
            <a:r>
              <a:rPr lang="it-IT" dirty="0" err="1"/>
              <a:t>shaped</a:t>
            </a:r>
            <a:r>
              <a:rPr lang="it-IT" dirty="0"/>
              <a:t> </a:t>
            </a:r>
            <a:r>
              <a:rPr lang="it-IT" dirty="0" err="1"/>
              <a:t>buoy</a:t>
            </a:r>
            <a:endParaRPr lang="it-IT" dirty="0"/>
          </a:p>
          <a:p>
            <a:r>
              <a:rPr lang="it-IT" dirty="0"/>
              <a:t>Solar panels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battery</a:t>
            </a:r>
            <a:r>
              <a:rPr lang="it-IT" dirty="0"/>
              <a:t> life</a:t>
            </a:r>
          </a:p>
          <a:p>
            <a:r>
              <a:rPr lang="it-IT" dirty="0"/>
              <a:t>Power </a:t>
            </a:r>
            <a:r>
              <a:rPr lang="it-IT" dirty="0" err="1"/>
              <a:t>consumption</a:t>
            </a:r>
            <a:r>
              <a:rPr lang="it-IT" dirty="0"/>
              <a:t> management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9C57A9-A6E9-4B0B-88C8-99E98C5F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99" y="1938019"/>
            <a:ext cx="557756" cy="4350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326FB6-1ABC-4C6D-B0F9-79451E29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0" y="2481037"/>
            <a:ext cx="557756" cy="4350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762EC5-4BC4-42B2-9370-0F7911FD9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4" y="2978059"/>
            <a:ext cx="557756" cy="4350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6C8866-4CA4-4771-974D-C4268AE1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21" y="4400094"/>
            <a:ext cx="557756" cy="43500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E4F775A-16CD-4D95-B4B4-33D700D35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87" y="3429000"/>
            <a:ext cx="535194" cy="43779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D053589-30FD-4739-B088-AF2DCE40B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89" y="3962296"/>
            <a:ext cx="535194" cy="4377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9A433AD-86C8-41DF-8DFD-FDAE9B3D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27" y="922096"/>
            <a:ext cx="453815" cy="35372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414CB3D-7848-4D4C-A2C4-03FB2315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56" y="1395138"/>
            <a:ext cx="557756" cy="43500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410BC1A-F8D9-4A34-A2C5-3C686D3B8949}"/>
              </a:ext>
            </a:extLst>
          </p:cNvPr>
          <p:cNvSpPr txBox="1"/>
          <p:nvPr/>
        </p:nvSpPr>
        <p:spPr>
          <a:xfrm>
            <a:off x="9570312" y="937270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Not </a:t>
            </a:r>
            <a:r>
              <a:rPr lang="it-IT" sz="1600" dirty="0" err="1"/>
              <a:t>considered</a:t>
            </a:r>
            <a:r>
              <a:rPr lang="it-IT" sz="1600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0AE1B6-ECE1-43CA-B289-47DC564E0411}"/>
              </a:ext>
            </a:extLst>
          </p:cNvPr>
          <p:cNvSpPr txBox="1"/>
          <p:nvPr/>
        </p:nvSpPr>
        <p:spPr>
          <a:xfrm>
            <a:off x="9570312" y="142797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Satisfied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70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FE4AD-32D3-4FEC-89E4-BDFFD960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</a:t>
            </a:r>
            <a:endParaRPr lang="en-GB" dirty="0"/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371AE627-B8E1-4762-9D47-6CD58B57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36296"/>
            <a:ext cx="10591800" cy="4547936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D59249-8CC8-4654-A014-C3253B1B1B22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9C68D4-2517-4D2E-B4B4-7041A9F98DC3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252751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IOT ARCHITECTURE: DETAILED SUMMARY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83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0"/>
      </a:lt2>
      <a:accent1>
        <a:srgbClr val="20B3AE"/>
      </a:accent1>
      <a:accent2>
        <a:srgbClr val="178CD5"/>
      </a:accent2>
      <a:accent3>
        <a:srgbClr val="294FE7"/>
      </a:accent3>
      <a:accent4>
        <a:srgbClr val="5530D9"/>
      </a:accent4>
      <a:accent5>
        <a:srgbClr val="A229E7"/>
      </a:accent5>
      <a:accent6>
        <a:srgbClr val="D517CB"/>
      </a:accent6>
      <a:hlink>
        <a:srgbClr val="BF3F43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Fasce</Template>
  <TotalTime>1049</TotalTime>
  <Words>1319</Words>
  <Application>Microsoft Office PowerPoint</Application>
  <PresentationFormat>Widescreen</PresentationFormat>
  <Paragraphs>177</Paragraphs>
  <Slides>31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9" baseType="lpstr">
      <vt:lpstr>-apple-system</vt:lpstr>
      <vt:lpstr>Arial</vt:lpstr>
      <vt:lpstr>Calibri</vt:lpstr>
      <vt:lpstr>Calisto MT</vt:lpstr>
      <vt:lpstr>Rockwell</vt:lpstr>
      <vt:lpstr>Rockwell Condensed</vt:lpstr>
      <vt:lpstr>Univers Condensed</vt:lpstr>
      <vt:lpstr>ChronicleVTI</vt:lpstr>
      <vt:lpstr>Safety floater</vt:lpstr>
      <vt:lpstr>What is the problem?</vt:lpstr>
      <vt:lpstr>Boat accidents FROM 2002 TO 2019</vt:lpstr>
      <vt:lpstr>Key functionalities</vt:lpstr>
      <vt:lpstr>Collective intelligence</vt:lpstr>
      <vt:lpstr>Scenarios</vt:lpstr>
      <vt:lpstr>Constraints</vt:lpstr>
      <vt:lpstr>DEPLOYMENT</vt:lpstr>
      <vt:lpstr>IOT ARCHITECTURE: DETAILED SUMMARY</vt:lpstr>
      <vt:lpstr>SAFETY FLOATER</vt:lpstr>
      <vt:lpstr>SAFETY FLOATER VIEW</vt:lpstr>
      <vt:lpstr>SPOTTER VIEW</vt:lpstr>
      <vt:lpstr>SAFETY FLOATER PROTOTYPE</vt:lpstr>
      <vt:lpstr>SAFETY FLOATER: FUNCTIONALITIES</vt:lpstr>
      <vt:lpstr>BOAT DETECTION MECHANISM</vt:lpstr>
      <vt:lpstr>ORIENTATION CONTROL MECHANISM</vt:lpstr>
      <vt:lpstr>POWER MANAGEMENT MECHANISM</vt:lpstr>
      <vt:lpstr>POWER MANAGEMENT TESTING METRICS</vt:lpstr>
      <vt:lpstr>HIGH POWER CONSUMPTION mode</vt:lpstr>
      <vt:lpstr>MEDIUM POWER CONSUMPTION mode</vt:lpstr>
      <vt:lpstr>LOW POWER CONSUMPTION mode</vt:lpstr>
      <vt:lpstr>EVALUATION IN THE REAL LIFE ENVIRONMENT</vt:lpstr>
      <vt:lpstr>EVALUATION IN THE REAL LIFE ENVIRONMENT </vt:lpstr>
      <vt:lpstr>SEA STATION</vt:lpstr>
      <vt:lpstr>SEA STATION VIEW</vt:lpstr>
      <vt:lpstr>Evaluation &amp; PERFORMANCE: boat detection</vt:lpstr>
      <vt:lpstr>REAL LIFE EVALUATION WITH THE CNN</vt:lpstr>
      <vt:lpstr>NETWORK latency</vt:lpstr>
      <vt:lpstr>Evaluation &amp; PERFORMANCE: NETWORK latency</vt:lpstr>
      <vt:lpstr>NETWORK latency with lorawan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floater</dc:title>
  <dc:creator>Daniele Bufalieri</dc:creator>
  <cp:lastModifiedBy>Daniele</cp:lastModifiedBy>
  <cp:revision>166</cp:revision>
  <dcterms:created xsi:type="dcterms:W3CDTF">2021-04-03T14:51:34Z</dcterms:created>
  <dcterms:modified xsi:type="dcterms:W3CDTF">2021-07-19T07:04:48Z</dcterms:modified>
</cp:coreProperties>
</file>